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5"/>
  </p:notesMasterIdLst>
  <p:sldIdLst>
    <p:sldId id="256" r:id="rId3"/>
    <p:sldId id="266" r:id="rId4"/>
    <p:sldId id="267" r:id="rId5"/>
    <p:sldId id="268"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0365A-A1FD-4653-ABB5-2273B9B990D8}" type="datetimeFigureOut">
              <a:rPr lang="en-IN" smtClean="0"/>
              <a:t>10-06-2024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D0137-6915-4FE3-AB4E-D182452FE684}" type="slidenum">
              <a:rPr lang="en-IN" smtClean="0"/>
              <a:t>‹#›</a:t>
            </a:fld>
            <a:endParaRPr lang="en-IN"/>
          </a:p>
        </p:txBody>
      </p:sp>
    </p:spTree>
    <p:extLst>
      <p:ext uri="{BB962C8B-B14F-4D97-AF65-F5344CB8AC3E}">
        <p14:creationId xmlns:p14="http://schemas.microsoft.com/office/powerpoint/2010/main" val="3862984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5 constituencies of 2014 by voter turnout ratio</a:t>
            </a:r>
            <a:endParaRPr dirty="0"/>
          </a:p>
          <a:p>
            <a:r>
              <a:rPr b="0" dirty="0"/>
              <a:t>No alt text provided</a:t>
            </a:r>
            <a:endParaRPr dirty="0"/>
          </a:p>
          <a:p>
            <a:endParaRPr dirty="0"/>
          </a:p>
          <a:p>
            <a:r>
              <a:rPr b="1" dirty="0"/>
              <a:t>Top 5 constituencies of 2019 by voter turnout ratio</a:t>
            </a:r>
            <a:endParaRPr dirty="0"/>
          </a:p>
          <a:p>
            <a:r>
              <a:rPr b="0" dirty="0"/>
              <a:t>No alt text provided</a:t>
            </a:r>
            <a:endParaRPr dirty="0"/>
          </a:p>
          <a:p>
            <a:endParaRPr dirty="0"/>
          </a:p>
          <a:p>
            <a:r>
              <a:rPr b="1" dirty="0"/>
              <a:t>Bottom 5 constituencies of 2019 by voter turnout ratio</a:t>
            </a:r>
            <a:endParaRPr dirty="0"/>
          </a:p>
          <a:p>
            <a:r>
              <a:rPr b="0" dirty="0"/>
              <a:t>No alt text provided</a:t>
            </a:r>
            <a:endParaRPr dirty="0"/>
          </a:p>
          <a:p>
            <a:endParaRPr dirty="0"/>
          </a:p>
          <a:p>
            <a:r>
              <a:rPr b="1" dirty="0"/>
              <a:t>Bottom 5 constituencies of 2104 by voter turnout ratio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5 states of 2014 in terms of voter turnout ratio</a:t>
            </a:r>
            <a:endParaRPr dirty="0"/>
          </a:p>
          <a:p>
            <a:r>
              <a:rPr b="0" dirty="0"/>
              <a:t>No alt text provided</a:t>
            </a:r>
            <a:endParaRPr dirty="0"/>
          </a:p>
          <a:p>
            <a:endParaRPr dirty="0"/>
          </a:p>
          <a:p>
            <a:r>
              <a:rPr b="1" dirty="0"/>
              <a:t>Bottom 5 states of 2014 in terms of voter turnout ratio</a:t>
            </a:r>
            <a:endParaRPr dirty="0"/>
          </a:p>
          <a:p>
            <a:r>
              <a:rPr b="0" dirty="0"/>
              <a:t>No alt text provided</a:t>
            </a:r>
            <a:endParaRPr dirty="0"/>
          </a:p>
          <a:p>
            <a:endParaRPr dirty="0"/>
          </a:p>
          <a:p>
            <a:r>
              <a:rPr b="1" dirty="0"/>
              <a:t>Top 5 states of 2019 in terms of voter turnout ratio</a:t>
            </a:r>
            <a:endParaRPr dirty="0"/>
          </a:p>
          <a:p>
            <a:r>
              <a:rPr b="0" dirty="0"/>
              <a:t>No alt text provided</a:t>
            </a:r>
            <a:endParaRPr dirty="0"/>
          </a:p>
          <a:p>
            <a:endParaRPr dirty="0"/>
          </a:p>
          <a:p>
            <a:r>
              <a:rPr b="1" dirty="0"/>
              <a:t>Bottom 5 states of 2019 in terms of voter turnout ratio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Constituencies voted for same party in 2014 &amp; 2019 by % of votes</a:t>
            </a:r>
            <a:endParaRPr dirty="0"/>
          </a:p>
          <a:p>
            <a:r>
              <a:rPr b="0" dirty="0"/>
              <a:t>No alt text provided</a:t>
            </a:r>
            <a:endParaRPr dirty="0"/>
          </a:p>
          <a:p>
            <a:endParaRPr dirty="0"/>
          </a:p>
          <a:p>
            <a:r>
              <a:rPr b="1" dirty="0"/>
              <a:t>Constituencies which voted for different parties in 2014 &amp; 2019</a:t>
            </a:r>
            <a:endParaRPr dirty="0"/>
          </a:p>
          <a:p>
            <a:r>
              <a:rPr b="0" dirty="0"/>
              <a:t>No alt text provided</a:t>
            </a:r>
            <a:endParaRPr dirty="0"/>
          </a:p>
          <a:p>
            <a:endParaRPr dirty="0"/>
          </a:p>
          <a:p>
            <a:r>
              <a:rPr b="1" dirty="0"/>
              <a:t>% Split of votes of parties between 2014 vs 2019 at National level</a:t>
            </a:r>
            <a:endParaRPr dirty="0"/>
          </a:p>
          <a:p>
            <a:r>
              <a:rPr b="0" dirty="0"/>
              <a:t>No alt text provided</a:t>
            </a:r>
            <a:endParaRPr dirty="0"/>
          </a:p>
          <a:p>
            <a:endParaRPr dirty="0"/>
          </a:p>
          <a:p>
            <a:r>
              <a:rPr b="1" dirty="0"/>
              <a:t>% Split of votes of parties between  2014 vs 2019 at State level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5 constituencies where parties have gained vote share</a:t>
            </a:r>
            <a:endParaRPr dirty="0"/>
          </a:p>
          <a:p>
            <a:r>
              <a:rPr b="0" dirty="0"/>
              <a:t>No alt text provided</a:t>
            </a:r>
            <a:endParaRPr dirty="0"/>
          </a:p>
          <a:p>
            <a:endParaRPr dirty="0"/>
          </a:p>
          <a:p>
            <a:r>
              <a:rPr b="1" dirty="0"/>
              <a:t>Top 5 constituencies where parties have lost vote share</a:t>
            </a:r>
            <a:endParaRPr dirty="0"/>
          </a:p>
          <a:p>
            <a:r>
              <a:rPr b="0" dirty="0"/>
              <a:t>No alt text provided</a:t>
            </a:r>
            <a:endParaRPr dirty="0"/>
          </a:p>
          <a:p>
            <a:endParaRPr dirty="0"/>
          </a:p>
          <a:p>
            <a:r>
              <a:rPr b="1" dirty="0"/>
              <a:t>Constituency with most NOTA Votes</a:t>
            </a:r>
            <a:endParaRPr dirty="0"/>
          </a:p>
          <a:p>
            <a:r>
              <a:rPr b="0" dirty="0"/>
              <a:t>No alt text provided</a:t>
            </a:r>
            <a:endParaRPr dirty="0"/>
          </a:p>
          <a:p>
            <a:endParaRPr dirty="0"/>
          </a:p>
          <a:p>
            <a:r>
              <a:rPr b="1" dirty="0"/>
              <a:t>Constituencies with candidates whose party has &lt;10% Vote share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Top 5 Candidates based on Margin difference 2014</a:t>
            </a:r>
            <a:endParaRPr dirty="0"/>
          </a:p>
          <a:p>
            <a:r>
              <a:rPr b="0" dirty="0"/>
              <a:t>No alt text provided</a:t>
            </a:r>
            <a:endParaRPr dirty="0"/>
          </a:p>
          <a:p>
            <a:endParaRPr dirty="0"/>
          </a:p>
          <a:p>
            <a:r>
              <a:rPr b="1" dirty="0"/>
              <a:t>Top 5 Candidates based on Margin difference 2014</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Count of candidate by category 2019</a:t>
            </a:r>
            <a:endParaRPr dirty="0"/>
          </a:p>
          <a:p>
            <a:r>
              <a:rPr b="0" dirty="0"/>
              <a:t>No alt text provided</a:t>
            </a:r>
            <a:endParaRPr dirty="0"/>
          </a:p>
          <a:p>
            <a:endParaRPr dirty="0"/>
          </a:p>
          <a:p>
            <a:r>
              <a:rPr b="1" dirty="0"/>
              <a:t>Count of candidate by age 2014</a:t>
            </a:r>
            <a:endParaRPr dirty="0"/>
          </a:p>
          <a:p>
            <a:r>
              <a:rPr b="0" dirty="0"/>
              <a:t>No alt text provided</a:t>
            </a:r>
            <a:endParaRPr dirty="0"/>
          </a:p>
          <a:p>
            <a:endParaRPr dirty="0"/>
          </a:p>
          <a:p>
            <a:r>
              <a:rPr b="1" dirty="0"/>
              <a:t>Count of candidate by age 2019</a:t>
            </a:r>
            <a:endParaRPr dirty="0"/>
          </a:p>
          <a:p>
            <a:r>
              <a:rPr b="0" dirty="0"/>
              <a:t>No alt text provided</a:t>
            </a:r>
            <a:endParaRPr dirty="0"/>
          </a:p>
          <a:p>
            <a:endParaRPr dirty="0"/>
          </a:p>
          <a:p>
            <a:r>
              <a:rPr b="1" dirty="0"/>
              <a:t>Count of candidate by sex 2019</a:t>
            </a:r>
            <a:endParaRPr dirty="0"/>
          </a:p>
          <a:p>
            <a:r>
              <a:rPr b="0" dirty="0"/>
              <a:t>No alt text provided</a:t>
            </a:r>
            <a:endParaRPr dirty="0"/>
          </a:p>
          <a:p>
            <a:endParaRPr dirty="0"/>
          </a:p>
          <a:p>
            <a:r>
              <a:rPr b="1" dirty="0"/>
              <a:t>Count of candidate by sex 2014</a:t>
            </a:r>
            <a:endParaRPr dirty="0"/>
          </a:p>
          <a:p>
            <a:r>
              <a:rPr b="0" dirty="0"/>
              <a:t>No alt text provided</a:t>
            </a:r>
            <a:endParaRPr dirty="0"/>
          </a:p>
          <a:p>
            <a:endParaRPr dirty="0"/>
          </a:p>
          <a:p>
            <a:r>
              <a:rPr b="1" dirty="0"/>
              <a:t>Count of candidate by category 2014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Count of sex by party and sex 2014</a:t>
            </a:r>
            <a:endParaRPr dirty="0"/>
          </a:p>
          <a:p>
            <a:r>
              <a:rPr b="0" dirty="0"/>
              <a:t>No alt text provided</a:t>
            </a:r>
            <a:endParaRPr dirty="0"/>
          </a:p>
          <a:p>
            <a:endParaRPr dirty="0"/>
          </a:p>
          <a:p>
            <a:r>
              <a:rPr b="1" dirty="0"/>
              <a:t>Count of sex by party and sex 2019</a:t>
            </a:r>
            <a:endParaRPr dirty="0"/>
          </a:p>
          <a:p>
            <a:r>
              <a:rPr b="0" dirty="0"/>
              <a:t>No alt text provided</a:t>
            </a:r>
            <a:endParaRPr dirty="0"/>
          </a:p>
          <a:p>
            <a:endParaRPr dirty="0"/>
          </a:p>
          <a:p>
            <a:r>
              <a:rPr b="1" dirty="0"/>
              <a:t>Count of category by party and category 2014</a:t>
            </a:r>
            <a:endParaRPr dirty="0"/>
          </a:p>
          <a:p>
            <a:r>
              <a:rPr b="0" dirty="0"/>
              <a:t>No alt text provided</a:t>
            </a:r>
            <a:endParaRPr dirty="0"/>
          </a:p>
          <a:p>
            <a:endParaRPr dirty="0"/>
          </a:p>
          <a:p>
            <a:r>
              <a:rPr b="1" dirty="0"/>
              <a:t>Count of category by party and category 2019</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Corelation between GDP &amp; Voter turnout ratio 2014</a:t>
            </a:r>
            <a:endParaRPr dirty="0"/>
          </a:p>
          <a:p>
            <a:r>
              <a:rPr b="0" dirty="0"/>
              <a:t>No alt text provided</a:t>
            </a:r>
            <a:endParaRPr dirty="0"/>
          </a:p>
          <a:p>
            <a:endParaRPr dirty="0"/>
          </a:p>
          <a:p>
            <a:r>
              <a:rPr b="1" dirty="0"/>
              <a:t>Corelation between GDP &amp; Voter turnout ratio 2019</a:t>
            </a:r>
            <a:endParaRPr dirty="0"/>
          </a:p>
          <a:p>
            <a:r>
              <a:rPr b="0" dirty="0"/>
              <a:t>No alt text provided</a:t>
            </a:r>
            <a:endParaRPr dirty="0"/>
          </a:p>
          <a:p>
            <a:endParaRPr dirty="0"/>
          </a:p>
          <a:p>
            <a:r>
              <a:rPr b="1" dirty="0"/>
              <a:t>Corelation between postal votes % &amp; voter turnout ratio</a:t>
            </a:r>
            <a:endParaRPr dirty="0"/>
          </a:p>
          <a:p>
            <a:r>
              <a:rPr b="0" dirty="0"/>
              <a:t>No alt text provided</a:t>
            </a:r>
            <a:endParaRPr dirty="0"/>
          </a:p>
          <a:p>
            <a:endParaRPr dirty="0"/>
          </a:p>
          <a:p>
            <a:r>
              <a:rPr b="1" dirty="0"/>
              <a:t>Corelation between GDP &amp; Voter turnout ratio 2014</a:t>
            </a:r>
            <a:endParaRPr dirty="0"/>
          </a:p>
          <a:p>
            <a:r>
              <a:rPr b="0" dirty="0"/>
              <a:t>No alt text provided</a:t>
            </a:r>
            <a:endParaRPr dirty="0"/>
          </a:p>
          <a:p>
            <a:endParaRPr dirty="0"/>
          </a:p>
          <a:p>
            <a:r>
              <a:rPr b="1" dirty="0"/>
              <a:t>Corelation between GDP &amp; Voter turnout ratio 2019</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Home</a:t>
            </a:r>
            <a:endParaRPr dirty="0"/>
          </a:p>
          <a:p>
            <a:r>
              <a:rPr b="0" dirty="0"/>
              <a:t>No alt text provided</a:t>
            </a:r>
            <a:endParaRPr dirty="0"/>
          </a:p>
          <a:p>
            <a:endParaRPr dirty="0"/>
          </a:p>
          <a:p>
            <a:r>
              <a:rPr b="1" dirty="0"/>
              <a:t>Voter turnout 1</a:t>
            </a:r>
            <a:endParaRPr dirty="0"/>
          </a:p>
          <a:p>
            <a:r>
              <a:rPr b="0" dirty="0"/>
              <a:t>No alt text provided</a:t>
            </a:r>
            <a:endParaRPr dirty="0"/>
          </a:p>
          <a:p>
            <a:endParaRPr dirty="0"/>
          </a:p>
          <a:p>
            <a:r>
              <a:rPr b="1" dirty="0"/>
              <a:t>Voter turnout 2</a:t>
            </a:r>
            <a:endParaRPr dirty="0"/>
          </a:p>
          <a:p>
            <a:r>
              <a:rPr b="0" dirty="0"/>
              <a:t>No alt text provided</a:t>
            </a:r>
            <a:endParaRPr dirty="0"/>
          </a:p>
          <a:p>
            <a:endParaRPr dirty="0"/>
          </a:p>
          <a:p>
            <a:r>
              <a:rPr b="1" dirty="0"/>
              <a:t>% Split of votes</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Vote share</a:t>
            </a:r>
            <a:endParaRPr dirty="0"/>
          </a:p>
          <a:p>
            <a:r>
              <a:rPr b="0" dirty="0"/>
              <a:t>No alt text provided</a:t>
            </a:r>
            <a:endParaRPr dirty="0"/>
          </a:p>
          <a:p>
            <a:endParaRPr dirty="0"/>
          </a:p>
          <a:p>
            <a:r>
              <a:rPr b="1" dirty="0"/>
              <a:t>Candidate</a:t>
            </a:r>
            <a:endParaRPr dirty="0"/>
          </a:p>
          <a:p>
            <a:r>
              <a:rPr b="0" dirty="0"/>
              <a:t>No alt text provided</a:t>
            </a:r>
            <a:endParaRPr dirty="0"/>
          </a:p>
          <a:p>
            <a:endParaRPr dirty="0"/>
          </a:p>
          <a:p>
            <a:r>
              <a:rPr b="1" dirty="0"/>
              <a:t>Gender</a:t>
            </a:r>
            <a:endParaRPr dirty="0"/>
          </a:p>
          <a:p>
            <a:r>
              <a:rPr b="0" dirty="0"/>
              <a:t>No alt text provided</a:t>
            </a:r>
            <a:endParaRPr dirty="0"/>
          </a:p>
          <a:p>
            <a:endParaRPr dirty="0"/>
          </a:p>
          <a:p>
            <a:r>
              <a:rPr b="1" dirty="0"/>
              <a:t>Gender</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352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272005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29342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482796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94798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714112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67194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679377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445795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7593295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1270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6/10/2024</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8990000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f7924a88-d98e-44d8-a9c8-31cab56420f9/?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8319DA2-E8DA-57CE-804F-1FB5C77DF2C8}"/>
              </a:ext>
            </a:extLst>
          </p:cNvPr>
          <p:cNvPicPr>
            <a:picLocks noChangeAspect="1"/>
          </p:cNvPicPr>
          <p:nvPr/>
        </p:nvPicPr>
        <p:blipFill>
          <a:blip r:embed="rId2">
            <a:duotone>
              <a:schemeClr val="accent1">
                <a:shade val="45000"/>
                <a:satMod val="135000"/>
              </a:schemeClr>
              <a:prstClr val="white"/>
            </a:duotone>
          </a:blip>
          <a:stretch>
            <a:fillRect/>
          </a:stretch>
        </p:blipFill>
        <p:spPr>
          <a:xfrm>
            <a:off x="0" y="-19282"/>
            <a:ext cx="12192000" cy="691425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
        <p:nvSpPr>
          <p:cNvPr id="4" name="Rectangle 1">
            <a:extLst>
              <a:ext uri="{FF2B5EF4-FFF2-40B4-BE49-F238E27FC236}">
                <a16:creationId xmlns:a16="http://schemas.microsoft.com/office/drawing/2014/main" id="{9EAFF917-E113-081E-A75A-7179F345CA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4966FE28-5BBF-C3A9-DFB2-0B4CC08CB8DB}"/>
              </a:ext>
            </a:extLst>
          </p:cNvPr>
          <p:cNvSpPr txBox="1"/>
          <p:nvPr/>
        </p:nvSpPr>
        <p:spPr>
          <a:xfrm>
            <a:off x="1333948" y="763793"/>
            <a:ext cx="4324574" cy="769441"/>
          </a:xfrm>
          <a:prstGeom prst="rect">
            <a:avLst/>
          </a:prstGeom>
          <a:noFill/>
        </p:spPr>
        <p:txBody>
          <a:bodyPr wrap="square" rtlCol="0">
            <a:spAutoFit/>
          </a:bodyPr>
          <a:lstStyle/>
          <a:p>
            <a:r>
              <a:rPr lang="en-US" sz="4400" b="1" dirty="0">
                <a:solidFill>
                  <a:srgbClr val="0070C0"/>
                </a:solidFill>
              </a:rPr>
              <a:t>AtliQ Media</a:t>
            </a:r>
            <a:endParaRPr lang="en-IN" sz="4400" b="1" dirty="0">
              <a:solidFill>
                <a:srgbClr val="0070C0"/>
              </a:solidFill>
            </a:endParaRP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61EE31F4-555D-06EC-82CA-BC6FEA9A7133}"/>
              </a:ext>
            </a:extLst>
          </p:cNvPr>
          <p:cNvPicPr>
            <a:picLocks noChangeAspect="1"/>
          </p:cNvPicPr>
          <p:nvPr/>
        </p:nvPicPr>
        <p:blipFill>
          <a:blip r:embed="rId4">
            <a:duotone>
              <a:schemeClr val="accent5">
                <a:shade val="45000"/>
                <a:satMod val="135000"/>
              </a:schemeClr>
              <a:prstClr val="white"/>
            </a:duotone>
          </a:blip>
          <a:stretch>
            <a:fillRect/>
          </a:stretch>
        </p:blipFill>
        <p:spPr>
          <a:xfrm>
            <a:off x="7291822" y="1790798"/>
            <a:ext cx="3959780" cy="3959780"/>
          </a:xfrm>
          <a:prstGeom prst="rect">
            <a:avLst/>
          </a:prstGeom>
        </p:spPr>
      </p:pic>
      <p:sp>
        <p:nvSpPr>
          <p:cNvPr id="26" name="TextBox 25">
            <a:extLst>
              <a:ext uri="{FF2B5EF4-FFF2-40B4-BE49-F238E27FC236}">
                <a16:creationId xmlns:a16="http://schemas.microsoft.com/office/drawing/2014/main" id="{33FE6178-0BD0-42D1-9455-50AA56379251}"/>
              </a:ext>
            </a:extLst>
          </p:cNvPr>
          <p:cNvSpPr txBox="1"/>
          <p:nvPr/>
        </p:nvSpPr>
        <p:spPr>
          <a:xfrm>
            <a:off x="271630" y="5709486"/>
            <a:ext cx="11648739" cy="769441"/>
          </a:xfrm>
          <a:prstGeom prst="rect">
            <a:avLst/>
          </a:prstGeom>
          <a:noFill/>
        </p:spPr>
        <p:txBody>
          <a:bodyPr wrap="square" rtlCol="0">
            <a:spAutoFit/>
          </a:bodyPr>
          <a:lstStyle/>
          <a:p>
            <a:r>
              <a:rPr lang="en-US" sz="4400" b="1" dirty="0">
                <a:solidFill>
                  <a:schemeClr val="tx2">
                    <a:lumMod val="50000"/>
                  </a:schemeClr>
                </a:solidFill>
              </a:rPr>
              <a:t>Insights from Lok Sabha elections of 2014 &amp; 2019</a:t>
            </a:r>
            <a:endParaRPr lang="en-IN" sz="4400" b="1" dirty="0">
              <a:solidFill>
                <a:schemeClr val="tx2">
                  <a:lumMod val="50000"/>
                </a:schemeClr>
              </a:solidFill>
            </a:endParaRPr>
          </a:p>
        </p:txBody>
      </p:sp>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unt of candidate by category 2019 ,Count of candidate by age 2014 ,Count of candidate by age 2019 ,Count of candidate by sex 2019 ,Count of candidate by sex 2014 ,Count of candidate by category 2014 ,card ,card ,card ,card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Candidate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unt of sex by party and sex 2014 ,Count of sex by party and sex 2019 ,Count of category by party and category 2014 ,Count of category by party and category 2019 ,card ,card ,card ,card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Gender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relation between GDP &amp; Voter turnout ratio 2014 ,Corelation between GDP &amp; Voter turnout ratio 2019 ,Corelation between postal votes % &amp; voter turnout ratio ,Corelation between GDP &amp; Voter turnout ratio 2014 ,Corelation between GDP &amp; Voter turnout ratio 2019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Secondary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
        <p:nvSpPr>
          <p:cNvPr id="4" name="Rectangle 1">
            <a:extLst>
              <a:ext uri="{FF2B5EF4-FFF2-40B4-BE49-F238E27FC236}">
                <a16:creationId xmlns:a16="http://schemas.microsoft.com/office/drawing/2014/main" id="{9EAFF917-E113-081E-A75A-7179F345CA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4966FE28-5BBF-C3A9-DFB2-0B4CC08CB8DB}"/>
              </a:ext>
            </a:extLst>
          </p:cNvPr>
          <p:cNvSpPr txBox="1"/>
          <p:nvPr/>
        </p:nvSpPr>
        <p:spPr>
          <a:xfrm>
            <a:off x="1333948" y="763793"/>
            <a:ext cx="4324574" cy="707886"/>
          </a:xfrm>
          <a:prstGeom prst="rect">
            <a:avLst/>
          </a:prstGeom>
          <a:noFill/>
        </p:spPr>
        <p:txBody>
          <a:bodyPr wrap="square" rtlCol="0">
            <a:spAutoFit/>
          </a:bodyPr>
          <a:lstStyle/>
          <a:p>
            <a:r>
              <a:rPr lang="en-US" sz="4000" b="1" dirty="0">
                <a:solidFill>
                  <a:srgbClr val="0070C0"/>
                </a:solidFill>
              </a:rPr>
              <a:t>Agenda</a:t>
            </a:r>
            <a:endParaRPr lang="en-IN" sz="4000" b="1" dirty="0">
              <a:solidFill>
                <a:srgbClr val="0070C0"/>
              </a:solidFill>
            </a:endParaRPr>
          </a:p>
        </p:txBody>
      </p:sp>
      <p:sp>
        <p:nvSpPr>
          <p:cNvPr id="2" name="TextBox 1">
            <a:extLst>
              <a:ext uri="{FF2B5EF4-FFF2-40B4-BE49-F238E27FC236}">
                <a16:creationId xmlns:a16="http://schemas.microsoft.com/office/drawing/2014/main" id="{ACB8A2E1-DB70-743C-FD98-B6A0F81C7959}"/>
              </a:ext>
            </a:extLst>
          </p:cNvPr>
          <p:cNvSpPr txBox="1"/>
          <p:nvPr/>
        </p:nvSpPr>
        <p:spPr>
          <a:xfrm>
            <a:off x="1333948" y="2194233"/>
            <a:ext cx="10858052" cy="2251065"/>
          </a:xfrm>
          <a:prstGeom prst="rect">
            <a:avLst/>
          </a:prstGeom>
          <a:noFill/>
        </p:spPr>
        <p:txBody>
          <a:bodyPr wrap="square" rtlCol="0">
            <a:spAutoFit/>
          </a:bodyPr>
          <a:lstStyle/>
          <a:p>
            <a:pPr>
              <a:lnSpc>
                <a:spcPct val="150000"/>
              </a:lnSpc>
            </a:pPr>
            <a:r>
              <a:rPr lang="en-US" sz="2400" b="1" dirty="0">
                <a:solidFill>
                  <a:srgbClr val="0070C0"/>
                </a:solidFill>
              </a:rPr>
              <a:t>AtliQ Media is a private media company that wants to telecast a show on India’s 2024 Lok Sabha elections. They want Peter who is a data analyst to present insights from the 2014 &amp; 2019 elections without any bias and discuss less explored themes like voter turnout percentage in India.</a:t>
            </a:r>
            <a:endParaRPr lang="en-IN" sz="2400" b="1" dirty="0">
              <a:solidFill>
                <a:srgbClr val="0070C0"/>
              </a:solidFill>
            </a:endParaRPr>
          </a:p>
        </p:txBody>
      </p:sp>
    </p:spTree>
    <p:extLst>
      <p:ext uri="{BB962C8B-B14F-4D97-AF65-F5344CB8AC3E}">
        <p14:creationId xmlns:p14="http://schemas.microsoft.com/office/powerpoint/2010/main" val="355690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
        <p:nvSpPr>
          <p:cNvPr id="4" name="Rectangle 1">
            <a:extLst>
              <a:ext uri="{FF2B5EF4-FFF2-40B4-BE49-F238E27FC236}">
                <a16:creationId xmlns:a16="http://schemas.microsoft.com/office/drawing/2014/main" id="{9EAFF917-E113-081E-A75A-7179F345CA4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4966FE28-5BBF-C3A9-DFB2-0B4CC08CB8DB}"/>
              </a:ext>
            </a:extLst>
          </p:cNvPr>
          <p:cNvSpPr txBox="1"/>
          <p:nvPr/>
        </p:nvSpPr>
        <p:spPr>
          <a:xfrm>
            <a:off x="1333948" y="763793"/>
            <a:ext cx="4324574" cy="707886"/>
          </a:xfrm>
          <a:prstGeom prst="rect">
            <a:avLst/>
          </a:prstGeom>
          <a:noFill/>
        </p:spPr>
        <p:txBody>
          <a:bodyPr wrap="square" rtlCol="0">
            <a:spAutoFit/>
          </a:bodyPr>
          <a:lstStyle/>
          <a:p>
            <a:r>
              <a:rPr lang="en-US" sz="4000" b="1" dirty="0">
                <a:solidFill>
                  <a:srgbClr val="0070C0"/>
                </a:solidFill>
              </a:rPr>
              <a:t>Goal</a:t>
            </a:r>
            <a:endParaRPr lang="en-IN" sz="4000" b="1" dirty="0">
              <a:solidFill>
                <a:srgbClr val="0070C0"/>
              </a:solidFill>
            </a:endParaRPr>
          </a:p>
        </p:txBody>
      </p:sp>
      <p:sp>
        <p:nvSpPr>
          <p:cNvPr id="2" name="TextBox 1">
            <a:extLst>
              <a:ext uri="{FF2B5EF4-FFF2-40B4-BE49-F238E27FC236}">
                <a16:creationId xmlns:a16="http://schemas.microsoft.com/office/drawing/2014/main" id="{ACB8A2E1-DB70-743C-FD98-B6A0F81C7959}"/>
              </a:ext>
            </a:extLst>
          </p:cNvPr>
          <p:cNvSpPr txBox="1"/>
          <p:nvPr/>
        </p:nvSpPr>
        <p:spPr>
          <a:xfrm>
            <a:off x="1333948" y="2194233"/>
            <a:ext cx="10858052" cy="1697068"/>
          </a:xfrm>
          <a:prstGeom prst="rect">
            <a:avLst/>
          </a:prstGeom>
          <a:noFill/>
        </p:spPr>
        <p:txBody>
          <a:bodyPr wrap="square" rtlCol="0">
            <a:spAutoFit/>
          </a:bodyPr>
          <a:lstStyle/>
          <a:p>
            <a:pPr>
              <a:lnSpc>
                <a:spcPct val="150000"/>
              </a:lnSpc>
            </a:pPr>
            <a:r>
              <a:rPr lang="en-US" sz="2400" b="1" dirty="0">
                <a:solidFill>
                  <a:srgbClr val="0070C0"/>
                </a:solidFill>
              </a:rPr>
              <a:t>Analyse and answer the questions and present insights by exploring primary data and research using secondary data if required. Finally, provide recommendations to the Election Commission of India based on these insights.</a:t>
            </a:r>
            <a:endParaRPr lang="en-IN" sz="2400" b="1" dirty="0">
              <a:solidFill>
                <a:srgbClr val="0070C0"/>
              </a:solidFill>
            </a:endParaRPr>
          </a:p>
        </p:txBody>
      </p:sp>
    </p:spTree>
    <p:extLst>
      <p:ext uri="{BB962C8B-B14F-4D97-AF65-F5344CB8AC3E}">
        <p14:creationId xmlns:p14="http://schemas.microsoft.com/office/powerpoint/2010/main" val="114405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nvGraphicFramePr>
            <p:xfrm>
              <a:off x="721012" y="1170879"/>
              <a:ext cx="10749976" cy="53357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721012" y="1170879"/>
                <a:ext cx="10749976" cy="5335725"/>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5 constituencies of 2014 by voter turnout ratio ,Top 5 constituencies of 2019 by voter turnout ratio ,Bottom 5 constituencies of 2019 by voter turnout ratio ,Bottom 5 constituencies of 2104 by voter turnout ratio ,card ,card ,card ,card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Voter turnout 2014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5 states of 2014 in terms of voter turnout ratio ,Bottom 5 states of 2014 in terms of voter turnout ratio ,Top 5 states of 2019 in terms of voter turnout ratio ,Bottom 5 states of 2019 in terms of voter turnout ratio ,card ,card ,card ,card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Voter turnout 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nstituencies voted for same party in 2014 &amp; 2019 by % of votes ,Constituencies which voted for different parties in 2014 &amp; 2019 ,% Split of votes of parties between 2014 vs 2019 at National level ,% Split of votes of parties between  2014 vs 2019 at State level ,card ,card ,card ,card ,shape ,Home ,Voter turnout 1 ,Voter turnout 2 ,% Split of votes ,Vote share ,Vote share ,Candidate ,Gender ,Gend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 Split of votes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5 constituencies where parties have gained vote share ,Top 5 constituencies where parties have lost vote share ,Constituency with most NOTA Votes ,Constituencies with candidates whose party has &lt;10% Vote share ,card ,card ,card ,card ,shape ,Voter turnout 1 ,Home ,Voter turnout 2 ,% Split of votes ,Vote share ,Candidate ,Gender ,Gender ,Vote shar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Vote share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Voter turnout 1 ,Home ,Voter turnout 2 ,% Split of votes ,Vote share ,Candidate ,Gender ,Gender ,Vote share ,Top 5 Candidates based on Margin difference 2014 ,Top 5 Candidates based on Margin difference 2014.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Top 5 candidates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webextension1.xml><?xml version="1.0" encoding="utf-8"?>
<we:webextension xmlns:we="http://schemas.microsoft.com/office/webextensions/webextension/2010/11" id="{bfb4cc29-f52a-4225-8ebe-ace3c547955b}">
  <we:reference id="WA200003233" version="2.0.0.3" store="en-US" storeType="OMEX"/>
  <we:alternateReferences/>
  <we:properties>
    <we:property name="Microsoft.Office.CampaignId" value="&quot;none&quot;"/>
    <we:property name="artifactViewState" value="&quot;live&quot;"/>
    <we:property name="backgroundColor" value="&quot;#D6D6D6&quot;"/>
    <we:property name="bookmark" value="&quot;H4sIAAAAAAAAA71VTW/bMAz9K4POwSDJH7J6bNDbMBTt0MtQFBTFpG4dy7DltlmR/z5KSdF1w5ZDgJ1MPUmP75GS/Cp8Ow0dbL/ChsSZOA/hcQPj4yclFqLfY15pR9IVxiisCJqmojQbhtiGfhJnryLCuKZ4004zdImIwe+3CwFddwnrNFpBN9FCDDROoYeu/UH7xTwVx5l2C0EvQxdGSJTXESIl2idezmOWoD4XnBEwtk90TRj36BUNYYxv44WY9lGW9HEukeWEy9BHaHsmTphCa7FuJMgCbGErqiUkfGr7dXeQ+L7323ZI5Zjugb/s3z0we+LZ7djACp2zaKTSUhvpm0YZl/au2i4e0rntxcswcm24YnuuJTtdh7FFzpNrMNI0HQQvQzdvcnTxAb8O84h0Ras81cc2bpkJ2TeHM/W4vXtuJ7rjLXMXpzstlRVJ4eUYuAF59ZRLnMD78LwciUdenMndLSP/NL+B4aP1t64w+cMv5T8Y22az/8PJbW6CqS14KnXppdTkrXNQHG1opJfowsufLdUKPYLxik+/cwVTVtVRNshFOJ9jzGfyN0pPFXhlHflK16XRTuvmVMqqMiiNLDyQriuOrDqR0lSoGpROWm1JmUajO1Ulayu1BlSE0hdNKUtjT1XJl61cyRq9lY23Xmp//PYea48sSsddr5uGpSoycNz4X88PNk2JugBTcrORzyRof6JA1FqttFHQ1LIgAIeFPJHSeSyrFSIVXhdOoQSrT6LMrO+I2BD/HVIQ5jgNgHQJPeWHYdjf45byOn7+oPfkD/GYvl9afjz3+W+gm1Pq/C8ROU269LufJl3KqsMGAAA=&quot;"/>
    <we:property name="creatorSessionId" value="&quot;e0386e6f-cd91-4194-8862-861d6cd07c6f&quot;"/>
    <we:property name="creatorTenantId" value="&quot;9259b583-35d8-4398-8ada-2933bf22648f&quot;"/>
    <we:property name="creatorUserId" value="&quot;100320005EBB186D&quot;"/>
    <we:property name="datasetId" value="&quot;366651ce-657c-41e3-9caa-e0da35ee7c51&quot;"/>
    <we:property name="embedUrl" value="&quot;/reportEmbed?reportId=f7924a88-d98e-44d8-a9c8-31cab56420f9&amp;config=eyJjbHVzdGVyVXJsIjoiaHR0cHM6Ly9XQUJJLUlORElBLUNFTlRSQUwtQS1QUklNQVJZLXJlZGlyZWN0LmFuYWx5c2lzLndpbmRvd3MubmV0IiwiZW1iZWRGZWF0dXJlcyI6eyJ1c2FnZU1ldHJpY3NWTmV4dCI6dHJ1ZX19&amp;disableSensitivityBanner=true&quot;"/>
    <we:property name="initialStateBookmark" value="&quot;H4sIAAAAAAAAA+1X227bOBD9lYLPRkGJkijmLfG2QNHmsk2RfVgExlAcOWxlyaWotN7A/75DSe7FbdNslQ1QtH4xSQ3PzJwZHko3zNh2XcHmBFbIDthR07xZgXvzKGIzVo9rp6fPjw9fPl+cHB4/oeVm7W1Tt+zghnlwS/QXtu2gCgi0+PfljEFVncEyzEqoWpyxNbq2qaGy/+BgTI+863A7Y/h+XTUOAuS5B48B9prMaU6+o8eCPELh7TWeY+GHVVHwXJkykUqoHE2qI67JrB0M+si+ahKge/fzpvZga3IT1mSWgwDNTSKTSPBSGSXDemvrZTUG/HHvq806sNJeAf0TG/o1uQ042y2lE6kMjSjzJE81CJ0qLsvvYkEf91HnPaX3BWQaxxqAJ4nAIi3SFAudTIQsJI8FNyrTqQDkiURVTIRMOCUuda60BAlFlCuZTYQUWhaoNec6iWSUlRzLdCqXXCgeZVGsy0xJGcVJpCZCqiJPMQOUsjQccl5INbXiCssS85J6kTpTFkpnmE+EjHhktBAaCpXlAlMhMpwICSnVJ1dJTsWBJI3S3JgAUdrKjydLb568XzsSBZKKAfJVsz4hqMEmmFzszno8Y09ds+qNRzVqO/22Q7ehDQEH28Hyhp3vHtD4z93gNqQiQNTe+k2YkEbQsMO62Cze2RYXBN1Vvl3EPEoWZDrkz7ekZedYUdI91rypulXvfy+apnMFvsTy46R3GUg6cw2J3+AWamNNkDhaH+MqLVaGBT+nzqA72vSO/rBup3XxfuqHy6XDJfhx+vnDiREek5zb+pGx1H6O2MHe4GlXj8FwqjuFSjVkB2nfAwNR8XZ2D0z/dUVOR6KJqV2Gz/byae+5Fn1GoCv89vYPfbgNv8vh1vqvtN+ZlFtCnbGr5t3cIc1MYG324Vwdmmugghm2H9v0fvnRwO/QTfv5BGpvVSQNbn4Fzn+uRjR5sNPzP7IROnF41aF9rz95mZkTP8vGbe7e+ffRbJfDvR7nicySNIZS6ESk4Tb++VVeLaLfMv8wMv8F1b91fmTl5xT6r0T+Kyv9j9Hx4FL/nX677Dt++ynXbIX0cR8GTefbNRR4BvVwbtcDiMXejtqQkNCM417vX1gS/qGqF1B1oaDhe5/1PqjOdjyHd7Afg/sXuxguEaoQAAA=&quot;"/>
    <we:property name="isFiltersActionButtonVisible" value="true"/>
    <we:property name="isVisualContainerHeaderHidden" value="false"/>
    <we:property name="pageDisplayName" value="&quot;Home&quot;"/>
    <we:property name="pageName" value="&quot;ReportSection&quot;"/>
    <we:property name="reportEmbeddedTime" value="&quot;2024-06-10T12:05:16.110Z&quot;"/>
    <we:property name="reportName" value="&quot;Political analysis&quot;"/>
    <we:property name="reportState" value="&quot;CONNECTED&quot;"/>
    <we:property name="reportUrl" value="&quot;/groups/me/reports/f7924a88-d98e-44d8-a9c8-31cab56420f9/ReportSection?bookmarkGuid=b5099cdd-5c91-44e3-b041-53df8cafcf12&amp;bookmarkUsage=1&amp;ctid=9259b583-35d8-4398-8ada-2933bf22648f&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TotalTime>
  <Words>1136</Words>
  <Application>Microsoft Office PowerPoint</Application>
  <PresentationFormat>Widescreen</PresentationFormat>
  <Paragraphs>418</Paragraphs>
  <Slides>12</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Aptos</vt:lpstr>
      <vt:lpstr>Arial</vt:lpstr>
      <vt:lpstr>Calibri</vt:lpstr>
      <vt:lpstr>Calibri Light</vt:lpstr>
      <vt:lpstr>Segoe UI Light</vt:lpstr>
      <vt:lpstr>Custom Design</vt:lpstr>
      <vt:lpstr>Office Theme</vt:lpstr>
      <vt:lpstr>PowerPoint Presentation</vt:lpstr>
      <vt:lpstr>PowerPoint Presentation</vt:lpstr>
      <vt:lpstr>PowerPoint Presentation</vt:lpstr>
      <vt:lpstr>Microsoft Power BI</vt:lpstr>
      <vt:lpstr>Voter turnout 2014</vt:lpstr>
      <vt:lpstr>Voter turnout 2019</vt:lpstr>
      <vt:lpstr> % Split of votes</vt:lpstr>
      <vt:lpstr> Vote share</vt:lpstr>
      <vt:lpstr>Top 5 candidates</vt:lpstr>
      <vt:lpstr>Candidate</vt:lpstr>
      <vt:lpstr>Gender</vt:lpstr>
      <vt:lpstr>Secondary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Chetan Tippa</cp:lastModifiedBy>
  <cp:revision>5</cp:revision>
  <dcterms:created xsi:type="dcterms:W3CDTF">2016-09-04T11:54:55Z</dcterms:created>
  <dcterms:modified xsi:type="dcterms:W3CDTF">2024-06-10T12:10:09Z</dcterms:modified>
</cp:coreProperties>
</file>